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9" r:id="rId12"/>
    <p:sldId id="267" r:id="rId13"/>
    <p:sldId id="268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solidFill>
                  <a:srgbClr val="9BBB59">
                    <a:lumMod val="50000"/>
                  </a:srgb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01.01.2021</a:t>
            </a:fld>
            <a:endParaRPr lang="ru-RU">
              <a:solidFill>
                <a:srgbClr val="9BBB59">
                  <a:lumMod val="50000"/>
                </a:srgb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BB59">
                  <a:lumMod val="50000"/>
                </a:srgb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solidFill>
                  <a:srgbClr val="9BBB59">
                    <a:lumMod val="50000"/>
                  </a:srgb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9BBB59">
                  <a:lumMod val="50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86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solidFill>
                  <a:srgbClr val="9BBB59">
                    <a:lumMod val="50000"/>
                  </a:srgb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01.01.2021</a:t>
            </a:fld>
            <a:endParaRPr lang="ru-RU">
              <a:solidFill>
                <a:srgbClr val="9BBB59">
                  <a:lumMod val="50000"/>
                </a:srgbClr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BB59">
                  <a:lumMod val="50000"/>
                </a:srgbClr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solidFill>
                  <a:srgbClr val="9BBB59">
                    <a:lumMod val="50000"/>
                  </a:srgb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9BBB59">
                  <a:lumMod val="50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71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  <a:lvl2pPr>
              <a:defRPr sz="24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2pPr>
            <a:lvl3pPr>
              <a:defRPr sz="20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3pPr>
            <a:lvl4pPr>
              <a:defRPr sz="18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4pPr>
            <a:lvl5pPr>
              <a:defRPr sz="180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solidFill>
                  <a:srgbClr val="9BBB59">
                    <a:lumMod val="50000"/>
                  </a:srgb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01.01.2021</a:t>
            </a:fld>
            <a:endParaRPr lang="ru-RU">
              <a:solidFill>
                <a:srgbClr val="9BBB59">
                  <a:lumMod val="50000"/>
                </a:srgbClr>
              </a:solidFill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BB59">
                  <a:lumMod val="50000"/>
                </a:srgbClr>
              </a:solidFill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solidFill>
                  <a:srgbClr val="9BBB59">
                    <a:lumMod val="50000"/>
                  </a:srgb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9BBB59">
                  <a:lumMod val="50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27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solidFill>
                  <a:srgbClr val="9BBB59">
                    <a:lumMod val="50000"/>
                  </a:srgb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01.01.2021</a:t>
            </a:fld>
            <a:endParaRPr lang="ru-RU">
              <a:solidFill>
                <a:srgbClr val="9BBB59">
                  <a:lumMod val="50000"/>
                </a:srgbClr>
              </a:solidFill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BB59">
                  <a:lumMod val="50000"/>
                </a:srgbClr>
              </a:solidFill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solidFill>
                  <a:srgbClr val="9BBB59">
                    <a:lumMod val="50000"/>
                  </a:srgb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9BBB59">
                  <a:lumMod val="50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60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solidFill>
                  <a:srgbClr val="9BBB59">
                    <a:lumMod val="50000"/>
                  </a:srgb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01.01.2021</a:t>
            </a:fld>
            <a:endParaRPr lang="ru-RU">
              <a:solidFill>
                <a:srgbClr val="9BBB59">
                  <a:lumMod val="50000"/>
                </a:srgbClr>
              </a:solidFill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9BBB59">
                  <a:lumMod val="50000"/>
                </a:srgbClr>
              </a:solidFill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solidFill>
                  <a:srgbClr val="9BBB59">
                    <a:lumMod val="50000"/>
                  </a:srgb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9BBB59">
                  <a:lumMod val="50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87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76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192188" y="1988840"/>
            <a:ext cx="6336704" cy="2462212"/>
            <a:chOff x="1115616" y="2146448"/>
            <a:chExt cx="7165477" cy="2172516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9776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6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832163" y="4020243"/>
              <a:ext cx="5732383" cy="298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600" dirty="0">
                <a:solidFill>
                  <a:srgbClr val="9BBB59">
                    <a:lumMod val="50000"/>
                  </a:srgbClr>
                </a:solidFill>
                <a:latin typeface="Comic Sans MS" pitchFamily="66" charset="0"/>
                <a:cs typeface="Arial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419872" y="1124744"/>
            <a:ext cx="4320480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0" cap="all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1" i="0" u="none" strike="noStrike" kern="0" cap="all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700" b="1" kern="0" cap="all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700" b="1" kern="0" cap="all" dirty="0" smtClean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</a:t>
            </a:r>
            <a:r>
              <a:rPr kumimoji="0" lang="ru-RU" sz="2700" b="1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История новогодней ёлки</a:t>
            </a:r>
            <a:br>
              <a:rPr kumimoji="0" lang="ru-RU" sz="2700" b="1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700" b="1" u="none" strike="noStrike" kern="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6600" b="1" u="none" strike="noStrike" kern="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6600" b="1" u="none" strike="noStrike" kern="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800" b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 descr="C:\Users\PHILIPS\AppData\Local\Microsoft\Windows\Temporary Internet Files\Content.IE5\70MS3YP9\christmas_tree_PNG13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3816424" cy="53592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2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600200"/>
            <a:ext cx="6635080" cy="4525963"/>
          </a:xfrm>
        </p:spPr>
        <p:txBody>
          <a:bodyPr/>
          <a:lstStyle/>
          <a:p>
            <a:pPr marL="274320" lvl="0" indent="-274320" eaLnBrk="1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конца 1840-х годов началась продажа елок. Ими торговали крестьяне у Гостиного двора. Впоследствии этот сезонный промысел принадлежал финским крестьянам и давал им немалый приработок, потому что ёлки стоили </a:t>
            </a:r>
            <a:r>
              <a:rPr lang="ru-RU" sz="1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дорого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6734522" cy="345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0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74320" lvl="0" indent="-274320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Столичная знать быстро отошла от образца маленьких немецких ёлочек и устраивала соревнования: у кого елка больше, гуще, </a:t>
            </a:r>
            <a:r>
              <a:rPr lang="ru-RU" sz="1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наряднее,богаче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украшена. </a:t>
            </a:r>
            <a:endParaRPr lang="ru-RU" sz="1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endParaRPr lang="ru-RU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Елки в те времена старались украшать сладостями: орехами, конфетами, печеньем, фигурными пряниками, фруктами.</a:t>
            </a:r>
            <a:endParaRPr lang="ru-RU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28725"/>
            <a:ext cx="3384376" cy="440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68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95936" y="620688"/>
            <a:ext cx="4608512" cy="5505475"/>
          </a:xfrm>
        </p:spPr>
        <p:txBody>
          <a:bodyPr/>
          <a:lstStyle/>
          <a:p>
            <a:r>
              <a:rPr lang="ru-RU" sz="1600" b="1" cap="all" dirty="0">
                <a:solidFill>
                  <a:srgbClr val="FF0000"/>
                </a:solidFill>
                <a:latin typeface="Arial Black"/>
                <a:ea typeface="+mj-ea"/>
                <a:cs typeface="+mj-cs"/>
              </a:rPr>
              <a:t/>
            </a:r>
            <a:br>
              <a:rPr lang="ru-RU" sz="1600" b="1" cap="all" dirty="0">
                <a:solidFill>
                  <a:srgbClr val="FF0000"/>
                </a:solidFill>
                <a:latin typeface="Arial Black"/>
                <a:ea typeface="+mj-ea"/>
                <a:cs typeface="+mj-cs"/>
              </a:rPr>
            </a:br>
            <a:r>
              <a:rPr lang="ru-RU" sz="1800" b="1" i="1" cap="all" dirty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НОВОГОДНЯЯ ЕЛКА В СССР</a:t>
            </a:r>
            <a:r>
              <a:rPr lang="ru-RU" sz="1800" b="1" i="1" cap="all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1800" b="1" i="1" cap="all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1800" b="1" i="1" cap="all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1800" b="1" i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</a:t>
            </a:r>
            <a:r>
              <a:rPr lang="ru-RU" sz="1800" b="1" i="1" cap="all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первые годы после революции никаких мер, направленных на запрет ёлки, </a:t>
            </a:r>
            <a:r>
              <a:rPr lang="ru-RU" sz="1800" b="1" i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 предпринималось</a:t>
            </a:r>
            <a:r>
              <a:rPr lang="ru-RU" sz="1800" b="1" i="1" cap="all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endParaRPr lang="ru-RU" sz="1800" b="1" i="1" cap="all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sz="1800" b="1" i="1" cap="all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1800" b="1" i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Несмотря </a:t>
            </a:r>
            <a:r>
              <a:rPr lang="ru-RU" sz="1800" b="1" i="1" cap="all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это, она стала в это время чрезвычайной редкостью, причиной чему были материальные и бытовые трудности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75856" y="476672"/>
            <a:ext cx="4464496" cy="564949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39552" y="1556792"/>
            <a:ext cx="360040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56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38600" cy="5649491"/>
          </a:xfrm>
        </p:spPr>
        <p:txBody>
          <a:bodyPr/>
          <a:lstStyle/>
          <a:p>
            <a:pPr marL="0" lvl="0" indent="0" eaLnBrk="1" fontAlgn="auto" hangingPunct="1">
              <a:spcAft>
                <a:spcPts val="0"/>
              </a:spcAft>
              <a:buNone/>
            </a:pPr>
            <a:endParaRPr lang="ru-RU" sz="1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fontAlgn="auto" hangingPunct="1">
              <a:spcAft>
                <a:spcPts val="0"/>
              </a:spcAft>
              <a:buNone/>
            </a:pPr>
            <a:endParaRPr lang="ru-RU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1925 года началась плановая борьба с религией и с православными праздниками. Вместе с Рождеством отменялась и ёлка, ставшая его символом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eaLnBrk="1" fontAlgn="auto" hangingPunct="1">
              <a:spcAft>
                <a:spcPts val="0"/>
              </a:spcAft>
              <a:buNone/>
            </a:pPr>
            <a:endParaRPr lang="ru-RU" sz="1800" i="1" dirty="0">
              <a:solidFill>
                <a:srgbClr val="FFFFFF"/>
              </a:solidFill>
              <a:latin typeface="Candara"/>
            </a:endParaRPr>
          </a:p>
          <a:p>
            <a:pPr marL="274320" lvl="0" indent="-274320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Конец «неправильному осуждению ёлки» был положен на исходе 1935 года. В конце 1935 года ёлка была не просто возрождена, она превратилась в новый праздник, получивший простую и чёткую формулировку: «Новогодняя ёлка — праздник радостного и счастливого детства в нашей стране».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988840"/>
            <a:ext cx="3168352" cy="268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820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0" indent="0" eaLnBrk="1" fontAlgn="auto" hangingPunct="1">
              <a:spcAft>
                <a:spcPts val="0"/>
              </a:spcAft>
              <a:buNone/>
            </a:pPr>
            <a:endParaRPr lang="ru-RU" sz="1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Вифлеемской звезды было заменено на Красную Звезду, а в качестве украшений стали использовать не ленты, свечи и ангелочков, а модели самолётов, велосипедов, ракет, фигурки космонавтов и героев русских </a:t>
            </a:r>
            <a:endParaRPr lang="ru-RU" sz="1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сказок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устанавливать новогоднюю елку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обрела</a:t>
            </a: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поистине всенародный </a:t>
            </a:r>
            <a:endParaRPr lang="ru-RU" sz="1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16" y="1628801"/>
            <a:ext cx="401726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972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800" b="1" i="1" cap="all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1954 году новогоднюю ёлку установили в Георгиевском зале Большого Кремлёвского дворца. Впервые Кремль открылся перед счастливчиками, получившими новогодние приглашения. С появлением Кремлёвского дворца съездов елка переместилась туда и стала «главной елкой страны»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4549874" y="2132856"/>
            <a:ext cx="3168352" cy="310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62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протяжении трёх веков ёлка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добросовестно</a:t>
            </a:r>
            <a:b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выполняла возложенные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 неё функции, и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</a:t>
            </a:r>
            <a:b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неформальной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домашней</a:t>
            </a:r>
            <a:b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обстановке оставаться всеми любимой и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ежегодно</a:t>
            </a:r>
            <a:b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желанной, страстно и задолго до Нового года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ожидаемой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Ёлкой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9776" y="764704"/>
            <a:ext cx="41969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 новым годом!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49080"/>
            <a:ext cx="2830955" cy="242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17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1990"/>
            <a:ext cx="8229600" cy="1143000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ЗАГАДКУ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2060848"/>
            <a:ext cx="3384376" cy="4320480"/>
          </a:xfrm>
        </p:spPr>
        <p:txBody>
          <a:bodyPr/>
          <a:lstStyle/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за дерево такое -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 макушка в серебре?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Расцвело у нас зимою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морозный в декабре.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орехи, и конфеты,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шары на ней висят.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на дереве на этом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для радости ребят.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Созревают фрукты летом,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Летом яблок полон сад,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на дереве на этом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зимой они висят.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Picture 3" descr="C:\Users\PHILIPS\AppData\Local\Microsoft\Windows\Temporary Internet Files\Content.IE5\70MS3YP9\christmas_tree_PNG13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484784"/>
            <a:ext cx="2928958" cy="4855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0167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6778"/>
            <a:ext cx="8229600" cy="1143000"/>
          </a:xfrm>
        </p:spPr>
        <p:txBody>
          <a:bodyPr/>
          <a:lstStyle/>
          <a:p>
            <a:r>
              <a:rPr lang="ru-RU" sz="1800" b="1" cap="all" dirty="0" smtClean="0">
                <a:solidFill>
                  <a:srgbClr val="002060"/>
                </a:solidFill>
                <a:latin typeface="Arial Black"/>
              </a:rPr>
              <a:t/>
            </a:r>
            <a:br>
              <a:rPr lang="ru-RU" sz="1800" b="1" cap="all" dirty="0" smtClean="0">
                <a:solidFill>
                  <a:srgbClr val="002060"/>
                </a:solidFill>
                <a:latin typeface="Arial Black"/>
              </a:rPr>
            </a:br>
            <a:r>
              <a:rPr lang="ru-RU" sz="18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Новогодняя </a:t>
            </a:r>
            <a:r>
              <a:rPr lang="ru-RU" sz="18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ёлка: </a:t>
            </a:r>
            <a:r>
              <a:rPr lang="ru-RU" sz="18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18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появилась и чем её украшали раньше?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3528393"/>
          </a:xfrm>
        </p:spPr>
        <p:txBody>
          <a:bodyPr/>
          <a:lstStyle/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Желаете узнать об интересных традициях ставить ёлку, украшать её игрушками и свечами? </a:t>
            </a:r>
            <a:endParaRPr lang="ru-RU" sz="18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fontAlgn="auto" hangingPunct="1">
              <a:spcAft>
                <a:spcPts val="0"/>
              </a:spcAft>
              <a:buNone/>
            </a:pPr>
            <a:endParaRPr lang="ru-RU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Предлагаем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совершить путешествие в прошлое, чтобы узнать,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откуда пришла к нам традиция наряжать </a:t>
            </a: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ёлочку…</a:t>
            </a:r>
            <a:endParaRPr lang="ru-RU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PHILIPS\AppData\Local\Microsoft\Windows\Temporary Internet Files\Content.IE5\J3V3A6HP\christmas_tree_PNG124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2375" y="1052736"/>
            <a:ext cx="4752528" cy="56166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168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sz="18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предпочтение было отдано именно ёлке, </a:t>
            </a:r>
            <a:br>
              <a:rPr lang="ru-RU" sz="18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18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иному дереву?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Picture 8" descr="C:\Users\PHILIPS\AppData\Local\Microsoft\Windows\Temporary Internet Files\Content.IE5\ONF2ZVMD\tree-1282511_64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2780929"/>
            <a:ext cx="2693269" cy="2724622"/>
          </a:xfrm>
          <a:prstGeom prst="rect">
            <a:avLst/>
          </a:prstGeom>
          <a:noFill/>
        </p:spPr>
      </p:pic>
      <p:pic>
        <p:nvPicPr>
          <p:cNvPr id="5" name="Picture 7" descr="C:\Users\PHILIPS\AppData\Local\Microsoft\Windows\Temporary Internet Files\Content.IE5\XQTWNMWQ\tree-3321160_960_72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2294" y="2204864"/>
            <a:ext cx="3572099" cy="3357586"/>
          </a:xfrm>
          <a:prstGeom prst="rect">
            <a:avLst/>
          </a:prstGeom>
          <a:noFill/>
        </p:spPr>
      </p:pic>
      <p:pic>
        <p:nvPicPr>
          <p:cNvPr id="6" name="Picture 6" descr="C:\Users\PHILIPS\AppData\Local\Microsoft\Windows\Temporary Internet Files\Content.IE5\70MS3YP9\nature-2027899_960_72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956" y="1700808"/>
            <a:ext cx="3357586" cy="35394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9552" y="538067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Красавица имеет свойство оставаться вечно зелёной, в независимости от того, какое наступает время года. А, следовательно, не зря является символом жизни вечной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7506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cap="all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 связана красивая легенда, которая зародилась в Германии,   главным героем  которой является Мартин Лютер ((1483-1946) учёный-монах)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29917e2e0453c5757c5ec27ecf9fadb8--powerful-quotes-german-langu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508103" y="2750046"/>
            <a:ext cx="2880319" cy="29523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7584" y="2086660"/>
            <a:ext cx="4104456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Font typeface="Arial" pitchFamily="34" charset="0"/>
              <a:buChar char="•"/>
            </a:pP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>
              <a:spcBef>
                <a:spcPct val="20000"/>
              </a:spcBef>
              <a:buFont typeface="Arial" pitchFamily="34" charset="0"/>
              <a:buChar char="•"/>
            </a:pP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>
              <a:spcBef>
                <a:spcPct val="20000"/>
              </a:spcBef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канун Рождества  Мартин Лютер возвращался домой. Небосвод светился невероятной иллюминацией звёзд. Это так впечатлило путника, что он решил сотворить подобную красоту собственными руками. На ветвях ёлочки расставил свечи, а верхушку украсил звездой. Той, которая освещала путь к пещере Иисуса.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93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340768"/>
            <a:ext cx="6696744" cy="720080"/>
          </a:xfrm>
        </p:spPr>
        <p:txBody>
          <a:bodyPr/>
          <a:lstStyle/>
          <a:p>
            <a:pPr lvl="0"/>
            <a:r>
              <a:rPr lang="ru-RU" sz="2000" b="1" cap="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появилась ёлка на Руси?</a:t>
            </a:r>
            <a: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060848"/>
            <a:ext cx="4824536" cy="4065315"/>
          </a:xfrm>
        </p:spPr>
        <p:txBody>
          <a:bodyPr/>
          <a:lstStyle/>
          <a:p>
            <a:pPr marL="0" lvl="0" indent="0" eaLnBrk="1" fontAlgn="auto" hangingPunct="1">
              <a:spcAft>
                <a:spcPts val="0"/>
              </a:spcAft>
              <a:buNone/>
            </a:pPr>
            <a:endParaRPr lang="ru-RU" sz="1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fontAlgn="auto" hangingPunct="1">
              <a:spcAft>
                <a:spcPts val="0"/>
              </a:spcAft>
              <a:buNone/>
            </a:pPr>
            <a:endParaRPr lang="ru-RU" sz="1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же новогоднюю ель ввёл Петр I.</a:t>
            </a: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 ещё в молодости видел у своих </a:t>
            </a: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немецких друзей этот красивый обряд.</a:t>
            </a: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Царю пришлось по душе диковинное деревце.</a:t>
            </a: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первого взгляда это была обычная ель, </a:t>
            </a: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на ней странным образом размещались</a:t>
            </a: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яблоки и шишки и конфеты.</a:t>
            </a: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выглядело настолько забавно</a:t>
            </a: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умилительно, что Петр I решил</a:t>
            </a:r>
          </a:p>
          <a:p>
            <a:pPr marL="0" lvl="0" indent="0" eaLnBrk="1" fontAlgn="auto" hangingPunct="1">
              <a:spcAft>
                <a:spcPts val="0"/>
              </a:spcAft>
              <a:buNone/>
            </a:pP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ввести эту традицию и на Руси.</a:t>
            </a:r>
          </a:p>
          <a:p>
            <a:endParaRPr lang="ru-RU" dirty="0"/>
          </a:p>
        </p:txBody>
      </p:sp>
      <p:pic>
        <p:nvPicPr>
          <p:cNvPr id="5" name="Рисунок 4" descr="254390841815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2708920"/>
            <a:ext cx="309634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792088"/>
          </a:xfrm>
        </p:spPr>
        <p:txBody>
          <a:bodyPr/>
          <a:lstStyle/>
          <a:p>
            <a:r>
              <a:rPr lang="ru-RU" sz="1800" cap="all" dirty="0" smtClean="0">
                <a:solidFill>
                  <a:srgbClr val="FFFFFF"/>
                </a:solidFill>
                <a:latin typeface="Arial Black"/>
              </a:rPr>
              <a:t>в </a:t>
            </a:r>
            <a:r>
              <a:rPr lang="ru-RU" sz="1800" cap="all" dirty="0">
                <a:solidFill>
                  <a:srgbClr val="FFFFFF"/>
                </a:solidFill>
                <a:latin typeface="Arial Black"/>
              </a:rPr>
              <a:t>1852 году.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980728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cap="all" dirty="0" smtClean="0">
                <a:solidFill>
                  <a:srgbClr val="002060"/>
                </a:solidFill>
                <a:latin typeface="Arial Black"/>
                <a:ea typeface="+mj-ea"/>
                <a:cs typeface="+mj-cs"/>
              </a:rPr>
              <a:t> </a:t>
            </a:r>
            <a:r>
              <a:rPr lang="ru-RU" cap="all" dirty="0">
                <a:solidFill>
                  <a:srgbClr val="002060"/>
                </a:solidFill>
                <a:latin typeface="Arial Black"/>
                <a:ea typeface="+mj-ea"/>
                <a:cs typeface="+mj-cs"/>
              </a:rPr>
              <a:t>В Санкт- Петербурге для публичного празднования торжественная ёлка была наряжена в 1852 </a:t>
            </a:r>
            <a:r>
              <a:rPr lang="ru-RU" cap="all" dirty="0" smtClean="0">
                <a:solidFill>
                  <a:srgbClr val="002060"/>
                </a:solidFill>
                <a:latin typeface="Arial Black"/>
                <a:ea typeface="+mj-ea"/>
                <a:cs typeface="+mj-cs"/>
              </a:rPr>
              <a:t>году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9" name="Содержимое 3" descr="slide_4.jpg"/>
          <p:cNvPicPr>
            <a:picLocks noChangeAspect="1"/>
          </p:cNvPicPr>
          <p:nvPr/>
        </p:nvPicPr>
        <p:blipFill rotWithShape="1">
          <a:blip r:embed="rId2"/>
          <a:srcRect l="4492" t="7142" r="4492" b="13762"/>
          <a:stretch/>
        </p:blipFill>
        <p:spPr>
          <a:xfrm>
            <a:off x="1547663" y="2560322"/>
            <a:ext cx="5003407" cy="295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6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7067128" cy="724942"/>
          </a:xfrm>
        </p:spPr>
        <p:txBody>
          <a:bodyPr/>
          <a:lstStyle/>
          <a:p>
            <a:pPr marL="274320" lvl="0" indent="-274320"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После </a:t>
            </a: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смерти Петра обычай был забыт на долгое время. Лишь кабаки по прежнему украшали елками. </a:t>
            </a:r>
            <a:b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XIX веке первые рождественские елки появились в Петербурге, в домах живших там немцев.</a:t>
            </a:r>
            <a:b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800" i="1" dirty="0">
                <a:solidFill>
                  <a:srgbClr val="FFFFFF"/>
                </a:solidFill>
                <a:latin typeface="Candara"/>
                <a:ea typeface="+mn-ea"/>
                <a:cs typeface="+mn-cs"/>
              </a:rPr>
              <a:t/>
            </a:r>
            <a:br>
              <a:rPr lang="ru-RU" sz="1800" i="1" dirty="0">
                <a:solidFill>
                  <a:srgbClr val="FFFFFF"/>
                </a:solidFill>
                <a:latin typeface="Candara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36912"/>
            <a:ext cx="6696744" cy="398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92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1124744"/>
            <a:ext cx="3384376" cy="5001419"/>
          </a:xfrm>
        </p:spPr>
        <p:txBody>
          <a:bodyPr/>
          <a:lstStyle/>
          <a:p>
            <a:pPr marL="0" indent="0">
              <a:buNone/>
            </a:pPr>
            <a:r>
              <a:rPr lang="ru-RU" sz="1600" b="1" i="1" cap="all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Рождество 1828 года</a:t>
            </a:r>
            <a:br>
              <a:rPr lang="ru-RU" sz="1600" b="1" i="1" cap="all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b="1" i="1" cap="all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императрица Александра Федоровна в Большой </a:t>
            </a:r>
            <a:br>
              <a:rPr lang="ru-RU" sz="1600" b="1" i="1" cap="all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b="1" i="1" cap="all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столовой дворца устроила «детскую елку» </a:t>
            </a:r>
            <a:br>
              <a:rPr lang="ru-RU" sz="1600" b="1" i="1" cap="all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600" b="1" i="1" cap="all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пятерых своих детей и племянниц. </a:t>
            </a:r>
            <a:br>
              <a:rPr lang="ru-RU" sz="1600" b="1" i="1" cap="all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1600" b="1" i="1" cap="all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1600" b="1" i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</a:t>
            </a:r>
            <a:r>
              <a:rPr lang="ru-RU" sz="1600" b="1" i="1" cap="all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празднике также были </a:t>
            </a:r>
            <a:r>
              <a:rPr lang="ru-RU" sz="1600" b="1" i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дети </a:t>
            </a:r>
            <a:r>
              <a:rPr lang="ru-RU" sz="1600" b="1" i="1" cap="all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некоторых придворных. </a:t>
            </a:r>
            <a:br>
              <a:rPr lang="ru-RU" sz="1600" b="1" i="1" cap="all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1600" b="1" i="1" cap="all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1600" b="1" i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</a:t>
            </a:r>
            <a:r>
              <a:rPr lang="ru-RU" sz="1600" b="1" i="1" cap="all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столах стояли елочки, украшенные золочеными яблоками, конфетами и орехами. </a:t>
            </a:r>
            <a:br>
              <a:rPr lang="ru-RU" sz="1600" b="1" i="1" cap="all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1600" b="1" i="1" cap="all" dirty="0" smtClean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ru-RU" sz="1600" b="1" i="1" cap="all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Под </a:t>
            </a:r>
            <a:r>
              <a:rPr lang="ru-RU" sz="1600" b="1" i="1" cap="all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елочками лежали подарки</a:t>
            </a:r>
            <a:endParaRPr lang="ru-RU" sz="1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934593"/>
            <a:ext cx="3744416" cy="421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203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441</Words>
  <Application>Microsoft Office PowerPoint</Application>
  <PresentationFormat>Экран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1_Тема Office</vt:lpstr>
      <vt:lpstr>Презентация PowerPoint</vt:lpstr>
      <vt:lpstr>                  ОТГАДАЙ ЗАГАДКУ</vt:lpstr>
      <vt:lpstr> Новогодняя ёлка:  когда она появилась и чем её украшали раньше?</vt:lpstr>
      <vt:lpstr>   Почему предпочтение было отдано именно ёлке,   а не иному дереву?</vt:lpstr>
      <vt:lpstr>  с ней связана красивая легенда, которая зародилась в Германии,   главным героем  которой является Мартин Лютер ((1483-1946) учёный-монах)</vt:lpstr>
      <vt:lpstr>Как появилась ёлка на Руси? </vt:lpstr>
      <vt:lpstr>в 1852 году.</vt:lpstr>
      <vt:lpstr>  После смерти Петра обычай был забыт на долгое время. Лишь кабаки по прежнему украшали елками.  В XIX веке первые рождественские елки появились в Петербурге, в домах живших там немцев.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На протяжении трёх веков ёлка добросовестно  выполняла возложенные на неё функции, и в  неформальной домашней  обстановке оставаться всеми любимой и ежегодно  желанной, страстно и задолго до Нового года  ожидаемой Ёлкой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</dc:creator>
  <cp:lastModifiedBy>X</cp:lastModifiedBy>
  <cp:revision>7</cp:revision>
  <dcterms:created xsi:type="dcterms:W3CDTF">2021-01-01T13:02:00Z</dcterms:created>
  <dcterms:modified xsi:type="dcterms:W3CDTF">2021-01-01T15:47:20Z</dcterms:modified>
</cp:coreProperties>
</file>